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gCDCt0KDDKEBvZm72WMugBCgPd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7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8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4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26.jpg"/><Relationship Id="rId5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jpg"/><Relationship Id="rId4" Type="http://schemas.openxmlformats.org/officeDocument/2006/relationships/image" Target="../media/image22.jpg"/><Relationship Id="rId5" Type="http://schemas.openxmlformats.org/officeDocument/2006/relationships/image" Target="../media/image28.jpg"/><Relationship Id="rId6" Type="http://schemas.openxmlformats.org/officeDocument/2006/relationships/image" Target="../media/image21.jpg"/><Relationship Id="rId7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Relationship Id="rId4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hyperlink" Target="https://es.wikipedia.org/wiki/Empresas" TargetMode="External"/><Relationship Id="rId9" Type="http://schemas.openxmlformats.org/officeDocument/2006/relationships/hyperlink" Target="https://es.wikipedia.org/w/index.php?title=Yasuda&amp;action=edit&amp;redlink=1" TargetMode="External"/><Relationship Id="rId5" Type="http://schemas.openxmlformats.org/officeDocument/2006/relationships/hyperlink" Target="https://es.wikipedia.org/wiki/Econom%C3%ADa" TargetMode="External"/><Relationship Id="rId6" Type="http://schemas.openxmlformats.org/officeDocument/2006/relationships/hyperlink" Target="https://es.wikipedia.org/wiki/Mitsubishi" TargetMode="External"/><Relationship Id="rId7" Type="http://schemas.openxmlformats.org/officeDocument/2006/relationships/hyperlink" Target="https://es.wikipedia.org/wiki/Mitsui" TargetMode="External"/><Relationship Id="rId8" Type="http://schemas.openxmlformats.org/officeDocument/2006/relationships/hyperlink" Target="https://es.wikipedia.org/wiki/Sumitom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image" Target="../media/image31.jpg"/><Relationship Id="rId5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563"/>
              <a:t>LAS IMPLICANCIAS ECONÓMICAS DE LA SEGUNDA GUERRA MUNCIAL</a:t>
            </a:r>
            <a:br>
              <a:rPr lang="es-AR" sz="3563"/>
            </a:br>
            <a:br>
              <a:rPr lang="es-AR" sz="3563"/>
            </a:br>
            <a:r>
              <a:rPr lang="es-AR" sz="3563"/>
              <a:t>Y</a:t>
            </a:r>
            <a:br>
              <a:rPr lang="es-AR" sz="3563"/>
            </a:br>
            <a:br>
              <a:rPr lang="es-AR" sz="3563"/>
            </a:br>
            <a:r>
              <a:rPr lang="es-AR" sz="3563"/>
              <a:t>LOS AÑOS DORADOS</a:t>
            </a:r>
            <a:br>
              <a:rPr lang="es-AR" sz="3563"/>
            </a:br>
            <a:r>
              <a:rPr lang="es-AR" sz="3563"/>
              <a:t>1950-1973</a:t>
            </a:r>
            <a:endParaRPr sz="3563"/>
          </a:p>
        </p:txBody>
      </p:sp>
      <p:sp>
        <p:nvSpPr>
          <p:cNvPr id="89" name="Google Shape;89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4290"/>
            <a:ext cx="9097318" cy="664371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/>
        </p:nvSpPr>
        <p:spPr>
          <a:xfrm>
            <a:off x="0" y="142852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EDAD DE ORO DEL CAPITALISMO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1950-1973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571472" y="1428736"/>
            <a:ext cx="2071702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Y RASGOS GENERALES DEL PERÍODO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357158" y="3500438"/>
            <a:ext cx="2071702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CAUSAS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1"/>
          <p:cNvSpPr txBox="1"/>
          <p:nvPr/>
        </p:nvSpPr>
        <p:spPr>
          <a:xfrm>
            <a:off x="3428992" y="3571876"/>
            <a:ext cx="3571900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 EN LA MENTALIDAD DE LOS DIRIGENTES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1"/>
          <p:cNvSpPr txBox="1"/>
          <p:nvPr/>
        </p:nvSpPr>
        <p:spPr>
          <a:xfrm>
            <a:off x="214282" y="5786454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EXPERIENCIAS NACIONALES Y  REGIONALES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3428992" y="4357694"/>
            <a:ext cx="3571900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COOPERACIÓN NACIONAL E INTERNACIONAL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3428992" y="5286388"/>
            <a:ext cx="3571900" cy="3385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 ROL DEL ESTADO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64" y="144463"/>
            <a:ext cx="5572164" cy="31162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3428992" y="5786454"/>
            <a:ext cx="3571900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MODERNIZACIÓN DEL SISTEMA PRODUCTIVO EUROPEO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11"/>
          <p:cNvCxnSpPr/>
          <p:nvPr/>
        </p:nvCxnSpPr>
        <p:spPr>
          <a:xfrm rot="5400000">
            <a:off x="535753" y="1250141"/>
            <a:ext cx="35719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3" name="Google Shape;173;p11"/>
          <p:cNvCxnSpPr/>
          <p:nvPr/>
        </p:nvCxnSpPr>
        <p:spPr>
          <a:xfrm rot="5400000">
            <a:off x="-714412" y="2285992"/>
            <a:ext cx="2428892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" name="Google Shape;174;p11"/>
          <p:cNvCxnSpPr/>
          <p:nvPr/>
        </p:nvCxnSpPr>
        <p:spPr>
          <a:xfrm rot="5400000">
            <a:off x="-2071734" y="3429000"/>
            <a:ext cx="4714908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5" name="Google Shape;175;p11"/>
          <p:cNvCxnSpPr/>
          <p:nvPr/>
        </p:nvCxnSpPr>
        <p:spPr>
          <a:xfrm rot="5400000">
            <a:off x="1608117" y="4964917"/>
            <a:ext cx="2499536" cy="79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11"/>
          <p:cNvCxnSpPr/>
          <p:nvPr/>
        </p:nvCxnSpPr>
        <p:spPr>
          <a:xfrm>
            <a:off x="2500298" y="3714752"/>
            <a:ext cx="928694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7" name="Google Shape;177;p11"/>
          <p:cNvCxnSpPr/>
          <p:nvPr/>
        </p:nvCxnSpPr>
        <p:spPr>
          <a:xfrm>
            <a:off x="2857488" y="4643446"/>
            <a:ext cx="500066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8" name="Google Shape;178;p11"/>
          <p:cNvCxnSpPr/>
          <p:nvPr/>
        </p:nvCxnSpPr>
        <p:spPr>
          <a:xfrm>
            <a:off x="2857488" y="6215082"/>
            <a:ext cx="500066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9" name="Google Shape;179;p11"/>
          <p:cNvCxnSpPr/>
          <p:nvPr/>
        </p:nvCxnSpPr>
        <p:spPr>
          <a:xfrm>
            <a:off x="2857488" y="5500702"/>
            <a:ext cx="500066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0" name="Google Shape;18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/>
          <p:nvPr/>
        </p:nvSpPr>
        <p:spPr>
          <a:xfrm>
            <a:off x="0" y="142852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EDAD DE ORO DEL CAPITALISMO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1950-1973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2"/>
          <p:cNvSpPr txBox="1"/>
          <p:nvPr/>
        </p:nvSpPr>
        <p:spPr>
          <a:xfrm>
            <a:off x="285720" y="1428736"/>
            <a:ext cx="2071702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CAUSAS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2"/>
          <p:cNvSpPr txBox="1"/>
          <p:nvPr/>
        </p:nvSpPr>
        <p:spPr>
          <a:xfrm>
            <a:off x="2786050" y="285728"/>
            <a:ext cx="3571900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 EN LA MENTALIDAD DE LOS DIRIGENTES EUROPEOS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2"/>
          <p:cNvSpPr txBox="1"/>
          <p:nvPr/>
        </p:nvSpPr>
        <p:spPr>
          <a:xfrm>
            <a:off x="5000628" y="1000108"/>
            <a:ext cx="3571900" cy="3077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 DEL PERÍODO ENTRE-GUERRAS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>
            <a:off x="5000628" y="1571612"/>
            <a:ext cx="3571900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 MÁS AMPLIO Y ABARCATIVO DE LA NOCIÓN DE SEGURIDAD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2"/>
          <p:cNvSpPr txBox="1"/>
          <p:nvPr/>
        </p:nvSpPr>
        <p:spPr>
          <a:xfrm>
            <a:off x="214282" y="3214686"/>
            <a:ext cx="1500198" cy="3385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2214546" y="2928934"/>
            <a:ext cx="2571768" cy="3385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COOPERACIÓN NACIONAL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2214546" y="3429000"/>
            <a:ext cx="3571900" cy="3385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COOPERACIÓN INTERNACIONAL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4143372" y="4857760"/>
            <a:ext cx="3571900" cy="7386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COMENZÓ DURANTE LA GUERRA Y DERIVÓ EN LA CONFORMACIÓN DE UN </a:t>
            </a:r>
            <a:r>
              <a:rPr b="1" i="0" lang="es-AR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NUEVO ORDEN POLÍTICO Y ECONÓMICO INTERNACIONAL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6072198" y="2643182"/>
            <a:ext cx="2786082" cy="16004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Primaron los planteos económicos sobre los ideológicos </a:t>
            </a:r>
            <a:r>
              <a:rPr lang="es-A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--&gt;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AR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Pacto social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A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acuerdo entre el movimiento obrero y los empresarios sobre la distribución de la renta + Estado como árbitro y garante de acuerdos.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12"/>
          <p:cNvCxnSpPr/>
          <p:nvPr/>
        </p:nvCxnSpPr>
        <p:spPr>
          <a:xfrm rot="5400000">
            <a:off x="321439" y="1250141"/>
            <a:ext cx="35719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6" name="Google Shape;196;p12"/>
          <p:cNvCxnSpPr>
            <a:stCxn id="186" idx="2"/>
          </p:cNvCxnSpPr>
          <p:nvPr/>
        </p:nvCxnSpPr>
        <p:spPr>
          <a:xfrm flipH="1">
            <a:off x="999971" y="1798068"/>
            <a:ext cx="321600" cy="1273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7" name="Google Shape;197;p12"/>
          <p:cNvCxnSpPr/>
          <p:nvPr/>
        </p:nvCxnSpPr>
        <p:spPr>
          <a:xfrm rot="-5400000">
            <a:off x="2035951" y="821513"/>
            <a:ext cx="642942" cy="57150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8" name="Google Shape;198;p12"/>
          <p:cNvSpPr/>
          <p:nvPr/>
        </p:nvSpPr>
        <p:spPr>
          <a:xfrm>
            <a:off x="4572000" y="928670"/>
            <a:ext cx="357190" cy="135732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12"/>
          <p:cNvCxnSpPr>
            <a:stCxn id="187" idx="2"/>
            <a:endCxn id="198" idx="1"/>
          </p:cNvCxnSpPr>
          <p:nvPr/>
        </p:nvCxnSpPr>
        <p:spPr>
          <a:xfrm>
            <a:off x="4572000" y="870503"/>
            <a:ext cx="0" cy="736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12"/>
          <p:cNvSpPr/>
          <p:nvPr/>
        </p:nvSpPr>
        <p:spPr>
          <a:xfrm>
            <a:off x="1714480" y="2786058"/>
            <a:ext cx="285752" cy="1143008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12"/>
          <p:cNvCxnSpPr>
            <a:stCxn id="191" idx="3"/>
          </p:cNvCxnSpPr>
          <p:nvPr/>
        </p:nvCxnSpPr>
        <p:spPr>
          <a:xfrm flipH="1" rot="10800000">
            <a:off x="4786314" y="3071811"/>
            <a:ext cx="1143000" cy="26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2" name="Google Shape;202;p12"/>
          <p:cNvCxnSpPr/>
          <p:nvPr/>
        </p:nvCxnSpPr>
        <p:spPr>
          <a:xfrm rot="5400000">
            <a:off x="4250529" y="4393413"/>
            <a:ext cx="785818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3" name="Google Shape;203;p12"/>
          <p:cNvSpPr/>
          <p:nvPr/>
        </p:nvSpPr>
        <p:spPr>
          <a:xfrm>
            <a:off x="3929058" y="4071942"/>
            <a:ext cx="357190" cy="250033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2008_04_04_marshall2" id="204" name="Google Shape;2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34" y="4084364"/>
            <a:ext cx="2016129" cy="2773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la segunda guerra mundial acuerdos de paz" id="210" name="Google Shape;2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804" y="548680"/>
            <a:ext cx="3502116" cy="3744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principios fundamentales de la carta del atlantico" id="211" name="Google Shape;21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3928" y="1772816"/>
            <a:ext cx="5220072" cy="4283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/>
          <p:nvPr/>
        </p:nvSpPr>
        <p:spPr>
          <a:xfrm>
            <a:off x="1000100" y="2000240"/>
            <a:ext cx="928694" cy="714380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6143636" y="4357694"/>
            <a:ext cx="3000364" cy="642942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/>
          <p:nvPr/>
        </p:nvSpPr>
        <p:spPr>
          <a:xfrm>
            <a:off x="6143636" y="5143512"/>
            <a:ext cx="3000364" cy="285752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conferencia de san francisco 1945"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559828"/>
            <a:ext cx="7200800" cy="540813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/>
          <p:nvPr/>
        </p:nvSpPr>
        <p:spPr>
          <a:xfrm>
            <a:off x="1428728" y="2714620"/>
            <a:ext cx="2071702" cy="928694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2786050" y="3429000"/>
            <a:ext cx="928694" cy="714380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la segunda guerra mundial acuerdos de paz"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10" y="620688"/>
            <a:ext cx="8143932" cy="5737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/>
          <p:nvPr/>
        </p:nvSpPr>
        <p:spPr>
          <a:xfrm>
            <a:off x="928662" y="857232"/>
            <a:ext cx="6715172" cy="285752"/>
          </a:xfrm>
          <a:prstGeom prst="rect">
            <a:avLst/>
          </a:prstGeom>
          <a:solidFill>
            <a:srgbClr val="EEF3F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785786" y="6357958"/>
            <a:ext cx="23574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Churchill- Roosevelt- Stalin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3428992" y="6286520"/>
            <a:ext cx="23574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Attlee – Truman- Stalin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conferencia de san francisco 1945" id="237" name="Google Shape;2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88641"/>
            <a:ext cx="4536504" cy="2016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onferencia de san francisco 1945" id="238" name="Google Shape;23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74429"/>
            <a:ext cx="6281142" cy="4283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onferencia de san francisco 1945" id="239" name="Google Shape;23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1816" y="0"/>
            <a:ext cx="3612184" cy="27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6"/>
          <p:cNvSpPr/>
          <p:nvPr/>
        </p:nvSpPr>
        <p:spPr>
          <a:xfrm>
            <a:off x="642910" y="5072074"/>
            <a:ext cx="5572164" cy="857256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>
            <p:ph type="title"/>
          </p:nvPr>
        </p:nvSpPr>
        <p:spPr>
          <a:xfrm>
            <a:off x="500034" y="785794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</a:pPr>
            <a:r>
              <a:rPr lang="es-AR" sz="2160" u="sng">
                <a:latin typeface="Arial"/>
                <a:ea typeface="Arial"/>
                <a:cs typeface="Arial"/>
                <a:sym typeface="Arial"/>
              </a:rPr>
              <a:t>LOS ACUERDOS EN LA CONFERENCIA DE BRETTON WOODS. (7/1944)</a:t>
            </a:r>
            <a:br>
              <a:rPr lang="es-AR" sz="2160" u="sng">
                <a:latin typeface="Arial"/>
                <a:ea typeface="Arial"/>
                <a:cs typeface="Arial"/>
                <a:sym typeface="Arial"/>
              </a:rPr>
            </a:br>
            <a:endParaRPr sz="216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0" y="0"/>
            <a:ext cx="90011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A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CONSTRUCCIÓN DE UN NUEVO ORDEN ECONÓMICO INTERNACIONAL</a:t>
            </a:r>
            <a:endParaRPr b="1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0" y="2143116"/>
            <a:ext cx="40719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SISTEMA DE PATRÓN DE CAMBIOS ORO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/>
          <p:nvPr/>
        </p:nvSpPr>
        <p:spPr>
          <a:xfrm>
            <a:off x="155575" y="2770406"/>
            <a:ext cx="72152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TIPOS DE CAMBIOS FIJO, AJUSTABLES Y FLEXIBLES.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0" y="3214686"/>
            <a:ext cx="80724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CONTROL NACIONAL SOBRE LOS MOVIMIENTOS INTERNACIONALES DE CAPITALES.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0" y="3786190"/>
            <a:ext cx="8501090" cy="840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FONDO MONETARIO INTERNACIONAL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FINANCIACIÓN DE BALANZAS DE PAGOS EN DIFICULTADES Y ESTABILIZAR SISTEMA MONETARIO.  </a:t>
            </a:r>
            <a:br>
              <a:rPr b="0" i="0" lang="es-A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7"/>
          <p:cNvSpPr/>
          <p:nvPr/>
        </p:nvSpPr>
        <p:spPr>
          <a:xfrm>
            <a:off x="0" y="5214950"/>
            <a:ext cx="8072494" cy="840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SISTEMA  MULTILATERAL DE PAGOS BASADO EN LIBRE CONVERTIBILIDAD DE LAS MONEDAS Y ELIMINACIÓN DE LOS CONTROLES DE CAMBIOS EN LAS TRANSACCIONES COMERCIALES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"/>
          <p:cNvSpPr/>
          <p:nvPr/>
        </p:nvSpPr>
        <p:spPr>
          <a:xfrm>
            <a:off x="2214546" y="6286520"/>
            <a:ext cx="571504" cy="57148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0" y="4500570"/>
            <a:ext cx="800102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 MUNDIAL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FINANCIAMIENTO A PROYECTOS DE LARGO PLAZO PARA EL CRECIMIENTO ECONÓMICO DE LOS PAÍSES MIEMBROS.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n para creaciÃ³n del banco mundial" id="255" name="Google Shape;2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3834" y="4143380"/>
            <a:ext cx="1500166" cy="107157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sultado de imagen para fondo monetario internacional" id="256" name="Google Shape;256;p1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fondo monetario internacional" id="257" name="Google Shape;257;p1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fondo monetario internacional" id="258" name="Google Shape;258;p1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n para fondo monetario internacional" id="259" name="Google Shape;25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3768" y="1357298"/>
            <a:ext cx="1665277" cy="1643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 txBox="1"/>
          <p:nvPr/>
        </p:nvSpPr>
        <p:spPr>
          <a:xfrm>
            <a:off x="500034" y="285728"/>
            <a:ext cx="6072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INTEGRACIÓN ECONÓMICA INTERNACIONAL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8"/>
          <p:cNvSpPr txBox="1"/>
          <p:nvPr/>
        </p:nvSpPr>
        <p:spPr>
          <a:xfrm>
            <a:off x="357150" y="2000250"/>
            <a:ext cx="2928900" cy="4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ACUERDO GENERAL SOBRE ARANCELES ADUANEROS Y COMERCIO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( 1947) (Sede en Ginebra)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Igualdad de trato y multilateralismo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Rondas periódicas. ¿Provisorias?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 miembros fundadores- 34 en 1952- En la ronda de Tokyo (1973-1979) 102 países- En la ronda de Uruguay (1986-1994), se creó la OMC.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TECEDENTES DE LA UNIÓN EUROPEA&#10;• La sucesión de dos guerras mundiales llevó&#10;al declive de Europa.&#10;Comienza la supremacía..." id="267" name="Google Shape;2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3438" y="857232"/>
            <a:ext cx="4191343" cy="292895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 txBox="1"/>
          <p:nvPr/>
        </p:nvSpPr>
        <p:spPr>
          <a:xfrm>
            <a:off x="6143636" y="3929066"/>
            <a:ext cx="2857520" cy="6937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1947: CREACIÓN DE LA OECE (Organización Europea para la Cooperación Económica)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1949: OTAN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4286248" y="4786322"/>
            <a:ext cx="2617787" cy="9874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1944: BENELUX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1948: TRATADO DE BRUSELAS (GB + FRANCIA + BENELUX)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18"/>
          <p:cNvCxnSpPr/>
          <p:nvPr/>
        </p:nvCxnSpPr>
        <p:spPr>
          <a:xfrm flipH="1" rot="-5400000">
            <a:off x="6822297" y="3250405"/>
            <a:ext cx="857256" cy="35719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1" name="Google Shape;271;p18"/>
          <p:cNvCxnSpPr/>
          <p:nvPr/>
        </p:nvCxnSpPr>
        <p:spPr>
          <a:xfrm rot="5400000">
            <a:off x="3178959" y="2893215"/>
            <a:ext cx="3357586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" name="Google Shape;272;p18"/>
          <p:cNvCxnSpPr/>
          <p:nvPr/>
        </p:nvCxnSpPr>
        <p:spPr>
          <a:xfrm rot="5400000">
            <a:off x="892943" y="1107265"/>
            <a:ext cx="928694" cy="28575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3" name="Google Shape;273;p18"/>
          <p:cNvSpPr/>
          <p:nvPr/>
        </p:nvSpPr>
        <p:spPr>
          <a:xfrm>
            <a:off x="2786050" y="0"/>
            <a:ext cx="214314" cy="35716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5500694" y="142852"/>
            <a:ext cx="32861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COOPERACIÓN / INTEGRACIÓN REGIONAL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DE LA UNIÓN EUROPEA&#10;En 1950, el ministro francés&#10;Robert Schumann propuso&#10;poner las producciones de&#10;carbón y de ac..." id="280" name="Google Shape;2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00042"/>
            <a:ext cx="3682971" cy="342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/>
          <p:nvPr/>
        </p:nvSpPr>
        <p:spPr>
          <a:xfrm>
            <a:off x="6572264" y="0"/>
            <a:ext cx="285752" cy="50004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ISTORIA DE LA UNIÓN EUROPEA&#10;En 1957, nace la Comunidad Económica&#10;Europea (CEE) con la firma del Tratado de&#10;Roma&#10;●&#10;Objetiv..." id="282" name="Google Shape;28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28934"/>
            <a:ext cx="3969722" cy="3668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STORIA DE LA UNIÓN EUROPEA&#10;El Acta Única Europea de 1987 incorporó&#10;el principio de cohesión económica y social&#10;para logr..." id="283" name="Google Shape;28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4942" y="3895413"/>
            <a:ext cx="3191211" cy="2962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SEGUNDA GUERRA MUNDIAL</a:t>
            </a:r>
            <a:endParaRPr/>
          </a:p>
        </p:txBody>
      </p:sp>
      <p:sp>
        <p:nvSpPr>
          <p:cNvPr id="95" name="Google Shape;95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b="1" lang="es-AR"/>
              <a:t>1939-1945</a:t>
            </a:r>
            <a:endParaRPr b="1"/>
          </a:p>
        </p:txBody>
      </p:sp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/>
          <p:nvPr/>
        </p:nvSpPr>
        <p:spPr>
          <a:xfrm>
            <a:off x="0" y="4673600"/>
            <a:ext cx="5929312" cy="218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ORGANIZACIÓN COMPUESTA POR 28 PAÍSES (¿HOY 27 </a:t>
            </a:r>
            <a:r>
              <a:rPr lang="es-A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BREXIT?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 ECONÓMICO: MUCHOS TIENEN LA MISMA MONEDA, EL EURO, COMPARTEN LA POLÍTICA ARANCELARIA Y COMERCIAL, NORMAS PARA LA AGRICULTURA Y LA INDUSTRIA.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 POLÍTICO: LOS CIUDADANOS DE EUROPA PARTICIPAN EN LAS ELECCIONES DEL GOBIERNO COMUNITARIO, PUEDEN RESIDIR, TRABAJAR O ESTUDIAR EN CUALQUIER PAÍS MIEMBRO.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países han adoptado medidas en común en materia de medio ambiente, lucha contra el terrorismo y el narcotráfico.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b="0" i="0" lang="es-AR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Tiene bandera, himno y día propio, el 9/5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A UNIÓN EUROPEA: DE 6 A 28 PAÍSES&#10; " id="290" name="Google Shape;2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12" y="0"/>
            <a:ext cx="6071235" cy="456120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/>
        </p:nvSpPr>
        <p:spPr>
          <a:xfrm>
            <a:off x="214282" y="428604"/>
            <a:ext cx="328614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A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PLAN MARSHALL- PROGRAMA DE RECUPERACIÓN EUROPEA- </a:t>
            </a:r>
            <a:r>
              <a:rPr b="0" i="0" lang="es-A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1947-1951</a:t>
            </a:r>
            <a:endParaRPr b="1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142844" y="2285992"/>
            <a:ext cx="2928958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escasez de dólares en Europa, de gran necesidad de importar insumos y bienes para la reconstrucción sin poder compensar estas salidas de dólares con exportaciones europeas a EEUU dado el rezado tecnológico.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1"/>
          <p:cNvSpPr txBox="1"/>
          <p:nvPr/>
        </p:nvSpPr>
        <p:spPr>
          <a:xfrm>
            <a:off x="357158" y="5357826"/>
            <a:ext cx="2500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“DOCTRINA TRUMAN”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p21"/>
          <p:cNvCxnSpPr/>
          <p:nvPr/>
        </p:nvCxnSpPr>
        <p:spPr>
          <a:xfrm flipH="1" rot="-5400000">
            <a:off x="-821569" y="3893347"/>
            <a:ext cx="2714644" cy="7143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0" name="Google Shape;300;p21"/>
          <p:cNvSpPr txBox="1"/>
          <p:nvPr/>
        </p:nvSpPr>
        <p:spPr>
          <a:xfrm>
            <a:off x="4714901" y="1501575"/>
            <a:ext cx="39291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ayuda económica destinado a los países de Europa Occidental y Japón.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20.000 millones de dólares (1947-1951)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Acompañado por la creación de la OECE (Organización europea para la cooperación económica)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5163842" y="4179794"/>
            <a:ext cx="3357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Reducción del déficit comercial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 del nivel de reservas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Recuperación de la actividad industrial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21"/>
          <p:cNvCxnSpPr/>
          <p:nvPr/>
        </p:nvCxnSpPr>
        <p:spPr>
          <a:xfrm>
            <a:off x="3571868" y="1714488"/>
            <a:ext cx="107157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3" name="Google Shape;303;p21"/>
          <p:cNvCxnSpPr/>
          <p:nvPr/>
        </p:nvCxnSpPr>
        <p:spPr>
          <a:xfrm rot="5400000">
            <a:off x="4215632" y="4309122"/>
            <a:ext cx="1000200" cy="1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4" name="Google Shape;304;p21"/>
          <p:cNvSpPr/>
          <p:nvPr/>
        </p:nvSpPr>
        <p:spPr>
          <a:xfrm>
            <a:off x="4429124" y="214290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93B3D7"/>
                </a:solidFill>
                <a:latin typeface="Arial"/>
                <a:ea typeface="Arial"/>
                <a:cs typeface="Arial"/>
                <a:sym typeface="Arial"/>
              </a:rPr>
              <a:t>Instrumento de financiación  que permite concretar relaciones de cooperación y asistencia económicas suscriptas en Bretton Woods</a:t>
            </a:r>
            <a:endParaRPr b="0" i="0" sz="1800" u="none" cap="none" strike="noStrike">
              <a:solidFill>
                <a:srgbClr val="93B3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1"/>
          <p:cNvSpPr/>
          <p:nvPr/>
        </p:nvSpPr>
        <p:spPr>
          <a:xfrm>
            <a:off x="285720" y="5750004"/>
            <a:ext cx="800105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EEUU dispuesto a comprometerse enérgicamente  en la reconstrucción y recuperación de las economías de los países europeos aliados (estabilización). </a:t>
            </a:r>
            <a:br>
              <a:rPr b="0" i="0" lang="es-AR" sz="16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AR" sz="16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Contener la amenaza de la URSS sobre la región occidental de Europa (OTAN).</a:t>
            </a:r>
            <a:br>
              <a:rPr b="0" i="0" lang="es-A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1"/>
          <p:cNvSpPr/>
          <p:nvPr/>
        </p:nvSpPr>
        <p:spPr>
          <a:xfrm>
            <a:off x="214282" y="5643578"/>
            <a:ext cx="642942" cy="642942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/>
        </p:nvSpPr>
        <p:spPr>
          <a:xfrm>
            <a:off x="0" y="142852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EDAD DE ORO DEL CAPITALISMO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1950-1973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2214546" y="428604"/>
            <a:ext cx="2071702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CAUSAS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5000628" y="142852"/>
            <a:ext cx="3571900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 EN LA MENTALIDAD DE LOS DIRIGENTES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2"/>
          <p:cNvSpPr txBox="1"/>
          <p:nvPr/>
        </p:nvSpPr>
        <p:spPr>
          <a:xfrm>
            <a:off x="5000628" y="857232"/>
            <a:ext cx="3571900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COOPERACIÓN NACIONAL E INTERNACIONAL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1785918" y="1071546"/>
            <a:ext cx="2928958" cy="3385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 ROL DEL ESTADO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 txBox="1"/>
          <p:nvPr/>
        </p:nvSpPr>
        <p:spPr>
          <a:xfrm>
            <a:off x="5000628" y="1785926"/>
            <a:ext cx="2071702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KEYNESIANISMO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2"/>
          <p:cNvSpPr txBox="1"/>
          <p:nvPr/>
        </p:nvSpPr>
        <p:spPr>
          <a:xfrm>
            <a:off x="2714612" y="1500174"/>
            <a:ext cx="2143140" cy="3385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SUSTENTO TEÓRICO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571472" y="1928802"/>
            <a:ext cx="1714512" cy="3385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PRÁCTICA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6429400" y="2357424"/>
            <a:ext cx="2500200" cy="213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Reivindica papel activo del estado en la economía: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Política monetaria y fiscal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Sostenimiento de  la demanda efectiva y el empleo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Luchas contra las crisis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2"/>
          <p:cNvSpPr txBox="1"/>
          <p:nvPr/>
        </p:nvSpPr>
        <p:spPr>
          <a:xfrm>
            <a:off x="214282" y="2333685"/>
            <a:ext cx="6072198" cy="45243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Antecedente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Informe Beveridge (1942)</a:t>
            </a:r>
            <a:b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realidad los “Derechos Humanos Sociales y Económico”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sistemas educativos/ asistenciales/ de salud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SISTEMAS DE SEGURIDAD SOCIAL</a:t>
            </a:r>
            <a:b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Nacionalización de empresas de servicios públicos.</a:t>
            </a:r>
            <a:b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empresario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actividades industriales consideradas estratégicas (carbón, construcción naval y aeronáutica, metálica, química, etc)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banca y seguros</a:t>
            </a:r>
            <a:b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Avances en la planificación económica, en la contabilidad nacional y en la elaboración de modelos econométricos.</a:t>
            </a:r>
            <a:b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Incrementos espectaculares del gasto  público (40% del PBI)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reformas fiscales progresivas.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2" name="Google Shape;322;p22"/>
          <p:cNvCxnSpPr/>
          <p:nvPr/>
        </p:nvCxnSpPr>
        <p:spPr>
          <a:xfrm flipH="1" rot="10800000">
            <a:off x="4429124" y="357166"/>
            <a:ext cx="428628" cy="142876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3" name="Google Shape;323;p22"/>
          <p:cNvCxnSpPr/>
          <p:nvPr/>
        </p:nvCxnSpPr>
        <p:spPr>
          <a:xfrm>
            <a:off x="4429124" y="714356"/>
            <a:ext cx="428628" cy="21431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4" name="Google Shape;324;p22"/>
          <p:cNvCxnSpPr/>
          <p:nvPr/>
        </p:nvCxnSpPr>
        <p:spPr>
          <a:xfrm rot="5400000">
            <a:off x="2678893" y="964389"/>
            <a:ext cx="214314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5" name="Google Shape;325;p22"/>
          <p:cNvCxnSpPr>
            <a:stCxn id="316" idx="2"/>
          </p:cNvCxnSpPr>
          <p:nvPr/>
        </p:nvCxnSpPr>
        <p:spPr>
          <a:xfrm>
            <a:off x="3250397" y="1410100"/>
            <a:ext cx="107100" cy="90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6" name="Google Shape;326;p22"/>
          <p:cNvCxnSpPr>
            <a:stCxn id="318" idx="3"/>
          </p:cNvCxnSpPr>
          <p:nvPr/>
        </p:nvCxnSpPr>
        <p:spPr>
          <a:xfrm>
            <a:off x="4857752" y="1669451"/>
            <a:ext cx="214200" cy="45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7" name="Google Shape;327;p22"/>
          <p:cNvCxnSpPr/>
          <p:nvPr/>
        </p:nvCxnSpPr>
        <p:spPr>
          <a:xfrm rot="5400000">
            <a:off x="2250265" y="1535893"/>
            <a:ext cx="285752" cy="21431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8" name="Google Shape;328;p22"/>
          <p:cNvCxnSpPr>
            <a:endCxn id="319" idx="3"/>
          </p:cNvCxnSpPr>
          <p:nvPr/>
        </p:nvCxnSpPr>
        <p:spPr>
          <a:xfrm flipH="1">
            <a:off x="2285984" y="2001779"/>
            <a:ext cx="2571900" cy="96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22"/>
          <p:cNvCxnSpPr>
            <a:stCxn id="317" idx="3"/>
          </p:cNvCxnSpPr>
          <p:nvPr/>
        </p:nvCxnSpPr>
        <p:spPr>
          <a:xfrm>
            <a:off x="7072330" y="1970592"/>
            <a:ext cx="428700" cy="315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keynes" id="330" name="Google Shape;3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892" y="4419608"/>
            <a:ext cx="1851013" cy="243839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5214942" y="3857628"/>
            <a:ext cx="928694" cy="46166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A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ECONOMÍA MIXTA</a:t>
            </a:r>
            <a:endParaRPr b="1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2"/>
          <p:cNvSpPr txBox="1"/>
          <p:nvPr/>
        </p:nvSpPr>
        <p:spPr>
          <a:xfrm>
            <a:off x="2071670" y="3429001"/>
            <a:ext cx="1857388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A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ESTADO DE BIENESTAR</a:t>
            </a:r>
            <a:endParaRPr b="1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/>
          <p:nvPr/>
        </p:nvSpPr>
        <p:spPr>
          <a:xfrm>
            <a:off x="0" y="0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EDAD DE ORO DEL CAPITALISMO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1950-1973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3"/>
          <p:cNvSpPr txBox="1"/>
          <p:nvPr/>
        </p:nvSpPr>
        <p:spPr>
          <a:xfrm>
            <a:off x="0" y="1071546"/>
            <a:ext cx="1143008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CAUSAS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500034" y="1571612"/>
            <a:ext cx="2928958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MODERNIZACIÓN DEL SISTEMA PRODUCTIVO EUROPEO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3"/>
          <p:cNvSpPr txBox="1"/>
          <p:nvPr/>
        </p:nvSpPr>
        <p:spPr>
          <a:xfrm>
            <a:off x="3643306" y="0"/>
            <a:ext cx="4429156" cy="18158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CAMBIOS EN LA ORGANIZACIÓN PRODUCTIVA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PRODUCCIÓN EN MASA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FORDISMO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la base de un consumo creciente de petróleo barato (cambio en el paradigma energético)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--&gt;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Europa significó mayor dependencia energética ya que hasta 1955 se autoabastecía en un 78% de recursos energéticos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 txBox="1"/>
          <p:nvPr/>
        </p:nvSpPr>
        <p:spPr>
          <a:xfrm>
            <a:off x="1000100" y="2285992"/>
            <a:ext cx="6929486" cy="25545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PROGRESO TECNOLÓGICO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Impregnado del progreso tecnológico fabuloso de EEUU durante la guerra (complejo militar- industrial) 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recursos económicos y humanos al servicios de investigaciones aplicadas a las necesidades bélicas (IIGM + Guerra Fría) y luego al área civil (energía atómica, electrónica, carrera espacial, computación, producción de nuevos materiales como los plásticos, etc).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Importante rol de empresas multinacionales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inversiones en Europa.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multinacionales europeas luego de la guerra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Agricultura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Revolución verde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transformación tecnológica de imputs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aumento de los rendimientos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214282" y="4929198"/>
            <a:ext cx="2214578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FLEXIBILIDAD EN LA OFERTA DE FACTORES PRODUCTIVOS </a:t>
            </a:r>
            <a:endParaRPr b="0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3214675" y="4857750"/>
            <a:ext cx="5517600" cy="206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Mano de obra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declive del sector agrario + migraciones.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mayor calificación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progresos en educación primaria, secundaria y universitaria (democratización/espíritu crítico/formación de científicos)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Europa se benefició de una oferta flexible de mano de obra cada vez más calificada que permitió la estabilidad salarial en la industria en el marco del pacto social.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5" name="Google Shape;345;p23"/>
          <p:cNvCxnSpPr>
            <a:stCxn id="339" idx="2"/>
          </p:cNvCxnSpPr>
          <p:nvPr/>
        </p:nvCxnSpPr>
        <p:spPr>
          <a:xfrm>
            <a:off x="571504" y="1440878"/>
            <a:ext cx="285600" cy="130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6" name="Google Shape;346;p23"/>
          <p:cNvCxnSpPr/>
          <p:nvPr/>
        </p:nvCxnSpPr>
        <p:spPr>
          <a:xfrm rot="-5400000">
            <a:off x="2571736" y="571480"/>
            <a:ext cx="928694" cy="92869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7" name="Google Shape;347;p23"/>
          <p:cNvCxnSpPr/>
          <p:nvPr/>
        </p:nvCxnSpPr>
        <p:spPr>
          <a:xfrm flipH="1" rot="-5400000">
            <a:off x="678629" y="2321711"/>
            <a:ext cx="357190" cy="142876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8" name="Google Shape;348;p23"/>
          <p:cNvCxnSpPr/>
          <p:nvPr/>
        </p:nvCxnSpPr>
        <p:spPr>
          <a:xfrm rot="5400000">
            <a:off x="-785850" y="3357562"/>
            <a:ext cx="2571768" cy="28575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logo%20vokswagen" id="349" name="Google Shape;3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5338" y="2500306"/>
            <a:ext cx="776287" cy="792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m_general_motors_logo" id="350" name="Google Shape;35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8487" y="3429000"/>
            <a:ext cx="925513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Desktop Wallpaper · Gallery · Miscellaneous &#10; Coca Cola - Classic" id="351" name="Google Shape;35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5206" y="3286124"/>
            <a:ext cx="876297" cy="657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nault-logo" id="352" name="Google Shape;35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15272" y="4214818"/>
            <a:ext cx="498566" cy="598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d%2060-09-23%20McDonald%27s%20Menu" id="353" name="Google Shape;35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63790" y="0"/>
            <a:ext cx="1180210" cy="178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23"/>
          <p:cNvCxnSpPr/>
          <p:nvPr/>
        </p:nvCxnSpPr>
        <p:spPr>
          <a:xfrm>
            <a:off x="2500298" y="5072074"/>
            <a:ext cx="571504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5" name="Google Shape;355;p23"/>
          <p:cNvSpPr txBox="1"/>
          <p:nvPr/>
        </p:nvSpPr>
        <p:spPr>
          <a:xfrm>
            <a:off x="4786314" y="1928802"/>
            <a:ext cx="40719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“Americanización de la economía europea”</a:t>
            </a:r>
            <a:endParaRPr b="0" i="0" sz="14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23"/>
          <p:cNvCxnSpPr/>
          <p:nvPr/>
        </p:nvCxnSpPr>
        <p:spPr>
          <a:xfrm>
            <a:off x="3643306" y="1857364"/>
            <a:ext cx="1071570" cy="21431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7" name="Google Shape;357;p23"/>
          <p:cNvCxnSpPr/>
          <p:nvPr/>
        </p:nvCxnSpPr>
        <p:spPr>
          <a:xfrm flipH="1" rot="10800000">
            <a:off x="3643306" y="2071678"/>
            <a:ext cx="1071570" cy="21431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8" name="Google Shape;35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/>
          <p:nvPr/>
        </p:nvSpPr>
        <p:spPr>
          <a:xfrm>
            <a:off x="0" y="0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EDAD DE ORO DEL CAPITALISMO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1950-1973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4"/>
          <p:cNvSpPr txBox="1"/>
          <p:nvPr/>
        </p:nvSpPr>
        <p:spPr>
          <a:xfrm>
            <a:off x="571472" y="1000108"/>
            <a:ext cx="2500330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Y RASGOS GENERALES DEL PERÍODO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1071538" y="2428868"/>
            <a:ext cx="4143404" cy="3385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CRECIMIENTO SOSTENIDO Y CONVERGENTE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29000"/>
            <a:ext cx="5237187" cy="292895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/>
          <p:nvPr/>
        </p:nvSpPr>
        <p:spPr>
          <a:xfrm>
            <a:off x="928662" y="3357562"/>
            <a:ext cx="1500198" cy="642942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 txBox="1"/>
          <p:nvPr/>
        </p:nvSpPr>
        <p:spPr>
          <a:xfrm>
            <a:off x="1571599" y="6357950"/>
            <a:ext cx="269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EEUU, CANADÁ, AUSTRALIA Y NUEVA ZELANDA</a:t>
            </a:r>
            <a:endParaRPr b="1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Google Shape;369;p24"/>
          <p:cNvCxnSpPr/>
          <p:nvPr/>
        </p:nvCxnSpPr>
        <p:spPr>
          <a:xfrm rot="5400000">
            <a:off x="1071531" y="5691310"/>
            <a:ext cx="1500300" cy="1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7601" y="0"/>
            <a:ext cx="3816399" cy="5762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24"/>
          <p:cNvCxnSpPr/>
          <p:nvPr/>
        </p:nvCxnSpPr>
        <p:spPr>
          <a:xfrm rot="5400000">
            <a:off x="1285852" y="2143116"/>
            <a:ext cx="428628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2" name="Google Shape;37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"/>
          <p:cNvSpPr txBox="1"/>
          <p:nvPr/>
        </p:nvSpPr>
        <p:spPr>
          <a:xfrm>
            <a:off x="0" y="0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EDAD DE ORO DEL CAPITALISMO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1950-1973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5"/>
          <p:cNvSpPr txBox="1"/>
          <p:nvPr/>
        </p:nvSpPr>
        <p:spPr>
          <a:xfrm>
            <a:off x="285720" y="1000108"/>
            <a:ext cx="2500330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Y RASGOS GENERALES DEL PERÍODO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928662" y="2285992"/>
            <a:ext cx="1571636" cy="3385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PLENO EMPLEO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5"/>
          <p:cNvCxnSpPr/>
          <p:nvPr/>
        </p:nvCxnSpPr>
        <p:spPr>
          <a:xfrm rot="5400000">
            <a:off x="-177833" y="2678107"/>
            <a:ext cx="1500198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1" name="Google Shape;381;p25"/>
          <p:cNvSpPr txBox="1"/>
          <p:nvPr/>
        </p:nvSpPr>
        <p:spPr>
          <a:xfrm>
            <a:off x="3571868" y="142852"/>
            <a:ext cx="5429288" cy="20928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de política económica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resultados satisfactorios  en todos los países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caída de las tasas de desempleo ( 2.6 % para Europa, 4.6 % para EEUU. Una tasa preocupante en esos años era una cercana al 8%)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los extremos del período bajo análisis las tasas de desempleo fueron mayores.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Incorporación de la mujer al mercado de trabajo.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357158" y="3429000"/>
            <a:ext cx="2357454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CAMBIOS EN LA ESTRUCTURA PRODUCTIVA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>
            <a:off x="3500430" y="2397955"/>
            <a:ext cx="5572200" cy="206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SECTOR PRIMARIO:</a:t>
            </a:r>
            <a:b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AGRICULTURA: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Declive en países desarrollados. (</a:t>
            </a:r>
            <a:r>
              <a:rPr b="0" i="0" lang="es-A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Europa menos del 10% de la población)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 de la productividad del sector (en algunos países fue un aumento mayor al de la productividad de la industria)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 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REVOLUCIÓN VERDE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innovaciones  + proteccionismo.</a:t>
            </a:r>
            <a:b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MINERÍA: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 de la actividad minera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3571868" y="4518898"/>
            <a:ext cx="5429288" cy="23391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SECTOR SECUNDARIO:</a:t>
            </a:r>
            <a:endParaRPr b="1" i="0" sz="1400" u="none" cap="none" strike="noStrike">
              <a:solidFill>
                <a:srgbClr val="7030A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Crecimiento del sector (PBI-empleo)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Cierto declive a manos del sector terciario (servicios y construcción)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Cambios en la composición del producto industrial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ramas como el textil presentan un declive, alimentos también pero conserva dinamismo. El mayor crecimiento lo vivieron la química y los productos metálicos.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5"/>
          <p:cNvSpPr txBox="1"/>
          <p:nvPr/>
        </p:nvSpPr>
        <p:spPr>
          <a:xfrm>
            <a:off x="500025" y="4357700"/>
            <a:ext cx="2714700" cy="25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SECTOR TERCIARIO:</a:t>
            </a:r>
            <a:br>
              <a:rPr b="1" i="0" lang="es-AR" sz="16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*Hacia 1973 emplea al 50% de la PEA en países desarrollados.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Tradicionales : crecen bancarios, seguros, comunicaciones y telecomunicaciones.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Nuevos: sanidad y educación </a:t>
            </a:r>
            <a:r>
              <a:rPr b="0" i="0" lang="es-AR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 E.de bienestar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turismo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6" name="Google Shape;386;p25"/>
          <p:cNvCxnSpPr/>
          <p:nvPr/>
        </p:nvCxnSpPr>
        <p:spPr>
          <a:xfrm rot="5400000">
            <a:off x="1142976" y="2071678"/>
            <a:ext cx="285752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7" name="Google Shape;387;p25"/>
          <p:cNvCxnSpPr>
            <a:stCxn id="379" idx="3"/>
          </p:cNvCxnSpPr>
          <p:nvPr/>
        </p:nvCxnSpPr>
        <p:spPr>
          <a:xfrm flipH="1" rot="10800000">
            <a:off x="2500298" y="500169"/>
            <a:ext cx="1000200" cy="1955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8" name="Google Shape;388;p25"/>
          <p:cNvCxnSpPr/>
          <p:nvPr/>
        </p:nvCxnSpPr>
        <p:spPr>
          <a:xfrm flipH="1" rot="10800000">
            <a:off x="2714612" y="3143248"/>
            <a:ext cx="571504" cy="500066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9" name="Google Shape;389;p25"/>
          <p:cNvCxnSpPr/>
          <p:nvPr/>
        </p:nvCxnSpPr>
        <p:spPr>
          <a:xfrm flipH="1" rot="-5400000">
            <a:off x="2643174" y="3714752"/>
            <a:ext cx="928694" cy="78581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0" name="Google Shape;390;p25"/>
          <p:cNvCxnSpPr/>
          <p:nvPr/>
        </p:nvCxnSpPr>
        <p:spPr>
          <a:xfrm flipH="1" rot="-5400000">
            <a:off x="2428860" y="3929066"/>
            <a:ext cx="714380" cy="142876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1" name="Google Shape;391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/>
          <p:nvPr/>
        </p:nvSpPr>
        <p:spPr>
          <a:xfrm>
            <a:off x="0" y="0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EDAD DE ORO DEL CAPITALISMO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1950-1973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285720" y="1000108"/>
            <a:ext cx="2500330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Y RASGOS GENERALES DEL PERÍODO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6"/>
          <p:cNvSpPr txBox="1"/>
          <p:nvPr/>
        </p:nvSpPr>
        <p:spPr>
          <a:xfrm>
            <a:off x="857224" y="2071678"/>
            <a:ext cx="392909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ESTABILIDAD MONETARIA Y CAMBIARIA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571472" y="2643182"/>
            <a:ext cx="171451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MEJORAS EN LOS NIVELES DE BIENESTAR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3357554" y="2571744"/>
            <a:ext cx="5786446" cy="15388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 y más variada alimentación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Consumo de bienes de consumo duradero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vivienda, electrodomésticos, automóviles.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Consumo vinculado al ocio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aumento del tiempo libre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retraso en el ingreso al mundo del trabajo y edad del retiro más adelantada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Acceso igualitario al sistema educativo y de salud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6"/>
          <p:cNvSpPr txBox="1"/>
          <p:nvPr/>
        </p:nvSpPr>
        <p:spPr>
          <a:xfrm>
            <a:off x="214282" y="3714752"/>
            <a:ext cx="2643206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CÍRCULOS VIRTUOSOS DEL CRECIMIENTO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4143375" y="4071951"/>
            <a:ext cx="4786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INTERNO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 producción consumo 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consumo masivo </a:t>
            </a:r>
            <a:r>
              <a:rPr lang="es-A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producción masiva </a:t>
            </a:r>
            <a:r>
              <a:rPr lang="es-A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 innovador y renovado constantemente (x aumentos de ganancias) provocan aumentos en productividad + crédito accesible.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6"/>
          <p:cNvSpPr txBox="1"/>
          <p:nvPr/>
        </p:nvSpPr>
        <p:spPr>
          <a:xfrm>
            <a:off x="214282" y="4429132"/>
            <a:ext cx="3929090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Enorme expansión del comercio internacional </a:t>
            </a:r>
            <a:r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ganancias de productividad de las empresas x economías de escala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crecimiento del comercio internacional de manufacturas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0" y="5934670"/>
            <a:ext cx="2643206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¿CÍRCULOS VIRTUOSOS DEL CRECIMIENTO GENERAL?</a:t>
            </a:r>
            <a:endParaRPr b="0" i="0" sz="18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4000496" y="5786454"/>
            <a:ext cx="4786346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Persistencia de desigualdades a nivel nacional y a nivel internacional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Deterioro medio-ambiental</a:t>
            </a:r>
            <a:endParaRPr b="0" i="0" sz="14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26"/>
          <p:cNvCxnSpPr/>
          <p:nvPr/>
        </p:nvCxnSpPr>
        <p:spPr>
          <a:xfrm rot="5400000">
            <a:off x="1285852" y="2000240"/>
            <a:ext cx="142876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7" name="Google Shape;407;p26"/>
          <p:cNvCxnSpPr/>
          <p:nvPr/>
        </p:nvCxnSpPr>
        <p:spPr>
          <a:xfrm flipH="1" rot="10800000">
            <a:off x="3143240" y="511078"/>
            <a:ext cx="1292400" cy="1560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8" name="Google Shape;408;p26"/>
          <p:cNvCxnSpPr/>
          <p:nvPr/>
        </p:nvCxnSpPr>
        <p:spPr>
          <a:xfrm rot="5400000">
            <a:off x="392877" y="2250273"/>
            <a:ext cx="642942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9" name="Google Shape;409;p26"/>
          <p:cNvCxnSpPr/>
          <p:nvPr/>
        </p:nvCxnSpPr>
        <p:spPr>
          <a:xfrm>
            <a:off x="2428860" y="2786058"/>
            <a:ext cx="785818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0" name="Google Shape;410;p26"/>
          <p:cNvCxnSpPr/>
          <p:nvPr/>
        </p:nvCxnSpPr>
        <p:spPr>
          <a:xfrm rot="5400000">
            <a:off x="-428660" y="2786058"/>
            <a:ext cx="1571636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1" name="Google Shape;411;p26"/>
          <p:cNvCxnSpPr/>
          <p:nvPr/>
        </p:nvCxnSpPr>
        <p:spPr>
          <a:xfrm>
            <a:off x="2857488" y="4214818"/>
            <a:ext cx="1285884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2" name="Google Shape;412;p26"/>
          <p:cNvCxnSpPr>
            <a:stCxn id="401" idx="2"/>
          </p:cNvCxnSpPr>
          <p:nvPr/>
        </p:nvCxnSpPr>
        <p:spPr>
          <a:xfrm flipH="1">
            <a:off x="1214285" y="4361083"/>
            <a:ext cx="321600" cy="139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3" name="Google Shape;413;p26"/>
          <p:cNvCxnSpPr/>
          <p:nvPr/>
        </p:nvCxnSpPr>
        <p:spPr>
          <a:xfrm rot="5400000">
            <a:off x="-1785982" y="3857628"/>
            <a:ext cx="3929090" cy="7143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4" name="Google Shape;414;p26"/>
          <p:cNvCxnSpPr/>
          <p:nvPr/>
        </p:nvCxnSpPr>
        <p:spPr>
          <a:xfrm>
            <a:off x="2786050" y="6215082"/>
            <a:ext cx="928694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15" name="Google Shape;415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416" name="Google Shape;416;p26"/>
          <p:cNvSpPr txBox="1"/>
          <p:nvPr/>
        </p:nvSpPr>
        <p:spPr>
          <a:xfrm>
            <a:off x="4857725" y="88075"/>
            <a:ext cx="4071900" cy="248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monetario de Bretton Woods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--&gt;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dólar moneda de referencia, paridad con el oro. Demás países: ajustar valor de sus monedas con el ancla del dólar e intervenir en mercados cambiarios para mantener tipos de cambio dentro de una banda de fluctuación.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 del FMI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/>
          <p:nvPr/>
        </p:nvSpPr>
        <p:spPr>
          <a:xfrm>
            <a:off x="0" y="142852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EDAD DE ORO DEL CAPITALISMO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1950-1973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2500298" y="1357298"/>
            <a:ext cx="2071702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Y RASGOS GENERALES DEL PERÍODO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2428860" y="2928934"/>
            <a:ext cx="2071702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CAUSAS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7"/>
          <p:cNvSpPr txBox="1"/>
          <p:nvPr/>
        </p:nvSpPr>
        <p:spPr>
          <a:xfrm>
            <a:off x="2428860" y="3786190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EXPERIENCIAS NACIONALES Y  REGIONALES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7"/>
          <p:cNvSpPr/>
          <p:nvPr/>
        </p:nvSpPr>
        <p:spPr>
          <a:xfrm>
            <a:off x="1500166" y="1357298"/>
            <a:ext cx="357190" cy="335758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6" name="Google Shape;426;p27"/>
          <p:cNvCxnSpPr/>
          <p:nvPr/>
        </p:nvCxnSpPr>
        <p:spPr>
          <a:xfrm rot="5400000">
            <a:off x="500828" y="2070884"/>
            <a:ext cx="2000264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7" name="Google Shape;427;p27"/>
          <p:cNvSpPr/>
          <p:nvPr/>
        </p:nvSpPr>
        <p:spPr>
          <a:xfrm>
            <a:off x="3143240" y="4857760"/>
            <a:ext cx="214314" cy="157163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bandera japon" id="433" name="Google Shape;4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44" y="214290"/>
            <a:ext cx="1498536" cy="99988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2.bp.blogspot.com/-4KX9pzEThrc/TozGtXanVII/AAAAAAAAABY/SxBFHFeKj0Q/s1600/EL_JAP%257E1.JPG" id="434" name="Google Shape;4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4295" y="428604"/>
            <a:ext cx="6529705" cy="607223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8"/>
          <p:cNvSpPr txBox="1"/>
          <p:nvPr/>
        </p:nvSpPr>
        <p:spPr>
          <a:xfrm>
            <a:off x="0" y="3857628"/>
            <a:ext cx="2571736" cy="23083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 rol del </a:t>
            </a: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Financiamiento a la industria y de las </a:t>
            </a: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exportaciones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(seda, te, tejidos de algodón) (1902-banco industrial)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6" name="Google Shape;436;p28"/>
          <p:cNvCxnSpPr/>
          <p:nvPr/>
        </p:nvCxnSpPr>
        <p:spPr>
          <a:xfrm rot="5400000">
            <a:off x="857224" y="785794"/>
            <a:ext cx="2857520" cy="285752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37" name="Google Shape;437;p28"/>
          <p:cNvSpPr txBox="1"/>
          <p:nvPr/>
        </p:nvSpPr>
        <p:spPr>
          <a:xfrm>
            <a:off x="1785918" y="142852"/>
            <a:ext cx="3286148" cy="369332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ANTECEDENTES HISTÓRICOS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1.bp.blogspot.com/-uazS-4FOpaM/UX4-lWubgMI/AAAAAAAADnw/N_HkBMp_v8w/s1600/TEMA+12++BIS+LA+SEGUNDA+GUERRA++japon.jpg" id="443" name="Google Shape;4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084" y="928670"/>
            <a:ext cx="5857916" cy="532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9"/>
          <p:cNvSpPr/>
          <p:nvPr/>
        </p:nvSpPr>
        <p:spPr>
          <a:xfrm>
            <a:off x="214282" y="1142984"/>
            <a:ext cx="2857520" cy="5539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zaibatsu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"camarilla financiera”</a:t>
            </a:r>
            <a:r>
              <a:rPr lang="es-A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--&gt; 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un gran grupo de </a:t>
            </a:r>
            <a:r>
              <a:rPr b="0" i="0" lang="es-AR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empresas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que están presentes en casi todos los sectores </a:t>
            </a:r>
            <a:r>
              <a:rPr b="0" i="0" lang="es-AR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económicos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Las empresas que forman un zaibatsu suelen formar parte del accionariado de otras empresas del grupo, en una participación cruzada.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Estaban controlados por poderosas familias. Los denominados cuatro grandes que eran </a:t>
            </a:r>
            <a:r>
              <a:rPr b="0" i="0" lang="es-AR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Mitsubishi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0" i="0" lang="es-AR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Mitsui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0" i="0" lang="es-AR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Sumitomo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y </a:t>
            </a:r>
            <a:r>
              <a:rPr b="0" i="0" lang="es-AR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Yasuda</a:t>
            </a: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controlaban, en 1937, un tercio de los depósitos bancarios de toda Japón, un tercio del comercio exterior, la mitad de la producción naval y la gran mayoría de la industria pesada.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9"/>
          <p:cNvSpPr txBox="1"/>
          <p:nvPr/>
        </p:nvSpPr>
        <p:spPr>
          <a:xfrm>
            <a:off x="142844" y="214290"/>
            <a:ext cx="2571768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Década del veinte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AR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i="0" lang="es-A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“economía dual”</a:t>
            </a:r>
            <a:endParaRPr b="1" i="0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9"/>
          <p:cNvSpPr txBox="1"/>
          <p:nvPr/>
        </p:nvSpPr>
        <p:spPr>
          <a:xfrm>
            <a:off x="5643570" y="285728"/>
            <a:ext cx="3286148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Década del treinta</a:t>
            </a:r>
            <a:endParaRPr b="1" i="0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29"/>
          <p:cNvCxnSpPr/>
          <p:nvPr/>
        </p:nvCxnSpPr>
        <p:spPr>
          <a:xfrm rot="5400000">
            <a:off x="7286644" y="857232"/>
            <a:ext cx="285752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8" name="Google Shape;4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lh6.ggpht.com/_nqapLMgpkL0/S5UGz1HBzwI/AAAAAAAAASk/OsKzGwxAmYo/s800/entreguerras_4.jpg"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96" y="714356"/>
            <a:ext cx="8064895" cy="56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>
            <p:ph type="title"/>
          </p:nvPr>
        </p:nvSpPr>
        <p:spPr>
          <a:xfrm>
            <a:off x="50003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ANTECEDENTES</a:t>
            </a:r>
            <a:endParaRPr/>
          </a:p>
        </p:txBody>
      </p:sp>
      <p:sp>
        <p:nvSpPr>
          <p:cNvPr id="103" name="Google Shape;103;p3"/>
          <p:cNvSpPr txBox="1"/>
          <p:nvPr/>
        </p:nvSpPr>
        <p:spPr>
          <a:xfrm>
            <a:off x="3500430" y="6143644"/>
            <a:ext cx="5357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IIGM </a:t>
            </a:r>
            <a:r>
              <a:rPr b="1"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i="0" lang="es-A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PROFUNDAMENTE IDEOLÓGICA // POPULAR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bandera japon" id="453" name="Google Shape;4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44" y="214290"/>
            <a:ext cx="1498536" cy="99988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30"/>
          <p:cNvSpPr txBox="1"/>
          <p:nvPr/>
        </p:nvSpPr>
        <p:spPr>
          <a:xfrm>
            <a:off x="1857356" y="0"/>
            <a:ext cx="707236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POSGUERRA </a:t>
            </a:r>
            <a:r>
              <a:rPr b="1" lang="es-AR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i="0" lang="es-A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CRECIMIENTO EXPLOSIVO</a:t>
            </a:r>
            <a:endParaRPr b="1" i="0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Derrota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ocupación extranjera hasta principios de los años´50.  Se modificaron los objetivos iniciales a raíz del contexto de guerra fría, del triunfo de Mao en China y de la guerra de Corea (1950-1953)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Reconstrucción del Japón como baluarte capitalista en el este 	asiático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retomó varios rasgos de la economía nipona anterior, en 	particular, el rol de las grandes empresas.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0"/>
          <p:cNvSpPr txBox="1"/>
          <p:nvPr/>
        </p:nvSpPr>
        <p:spPr>
          <a:xfrm>
            <a:off x="0" y="2610683"/>
            <a:ext cx="9144000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 MILAGRO JAPONÉS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 activo del Estado. Ministerio de comercio internacional e industria. Planificación estratégica compensando deficiencias del mercado. Modernización industrial. Participación conjunta con el sector privado + sistema educativo de gran calidad y orientado al cambio tecnológico ( I&amp;D). La desmilitarización liberó recursos económicos.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Sociedad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acompaño el proceso de modernización y aceptó la organización fabril japonesa merced a valores del confucianismo muy presentes en la sociedad.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Crecimiento de las exportaciones (permitieron financiar importaciones de materias primas, petróleo y recursos tecnológicos) en contexto de expansión del comercio internacional.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norteamericana (económica + transferencia de tecnología + mercado)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Elevado nivel de ahorro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alto volumen de inversión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Abundante mano de obra barata proveniente de las industrias de baja productividad y del sector rural (movimiento sindical neutralizado por acuerdos con grandes empresas)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“estilo japonés de organización laboral”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"/>
          <p:cNvSpPr txBox="1"/>
          <p:nvPr/>
        </p:nvSpPr>
        <p:spPr>
          <a:xfrm>
            <a:off x="1000100" y="1500174"/>
            <a:ext cx="2071702" cy="4001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TERCER MUNDO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116" y="3000372"/>
            <a:ext cx="5572164" cy="311629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1"/>
          <p:cNvSpPr/>
          <p:nvPr/>
        </p:nvSpPr>
        <p:spPr>
          <a:xfrm>
            <a:off x="5572132" y="4857760"/>
            <a:ext cx="3571868" cy="428628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1"/>
          <p:cNvSpPr/>
          <p:nvPr/>
        </p:nvSpPr>
        <p:spPr>
          <a:xfrm>
            <a:off x="5572132" y="5357826"/>
            <a:ext cx="3571868" cy="214314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bros323a" id="465" name="Google Shape;46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10" y="2857496"/>
            <a:ext cx="1674796" cy="293696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1"/>
          <p:cNvSpPr txBox="1"/>
          <p:nvPr/>
        </p:nvSpPr>
        <p:spPr>
          <a:xfrm>
            <a:off x="571472" y="214290"/>
            <a:ext cx="2071702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EXPERIENCIAS NACIONALES Y  REGIONALES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n para SIGNO DE PREGUNTA" id="467" name="Google Shape;46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4678" y="500042"/>
            <a:ext cx="2077689" cy="207170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1"/>
          <p:cNvSpPr txBox="1"/>
          <p:nvPr/>
        </p:nvSpPr>
        <p:spPr>
          <a:xfrm>
            <a:off x="2071670" y="2428868"/>
            <a:ext cx="2214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“EDAD DE PLATA 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31"/>
          <p:cNvCxnSpPr/>
          <p:nvPr/>
        </p:nvCxnSpPr>
        <p:spPr>
          <a:xfrm>
            <a:off x="2571736" y="2071678"/>
            <a:ext cx="357190" cy="28575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70" name="Google Shape;47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descr="Resultado de imagen para descolonización en asia y áfrica" id="476" name="Google Shape;4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72" y="320887"/>
            <a:ext cx="6791330" cy="509882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2"/>
          <p:cNvSpPr/>
          <p:nvPr/>
        </p:nvSpPr>
        <p:spPr>
          <a:xfrm>
            <a:off x="642910" y="5429264"/>
            <a:ext cx="64294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A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https://3.bp.blogspot.com/-8JgVeJ4X9GU/VxVFPpS4Z6I/AAAAAAAAAe0/UtUmsD-cMCAEN5rJQ93J44kK2T6siou6ACLcB/s640/la-guerra-fra-y-el-proceso-de-descolonizacin-21-638.jpg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descr="http://recursos.ort.edu.ar/static/archivos/image/266969/57597" id="483" name="Google Shape;4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2" y="785794"/>
            <a:ext cx="8468971" cy="5829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1.bp.blogspot.com/_KGhu7uNajfQ/TUhUESCswMI/AAAAAAAAA8M/W6udnC1p1_w/s1600/d4.bmp" id="488" name="Google Shape;48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20" y="214290"/>
            <a:ext cx="5745820" cy="384586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4"/>
          <p:cNvSpPr txBox="1"/>
          <p:nvPr/>
        </p:nvSpPr>
        <p:spPr>
          <a:xfrm>
            <a:off x="464250" y="4221275"/>
            <a:ext cx="8215500" cy="2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NEGATIVOS: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ARTIFICIALIDAD DE LAS FRONTERAS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Guerras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DIVERSIDAD Y EN MUCHOS CASOS LA RIVALIDAD ÉTNICA, RELIGIOSA Y CULTURAL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FRAGILIDAD DE LAS ESTRUCTURAS POLÍTICAS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Guerras civiles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BAJO NIVEL EDUCATIVO Y SANITARIO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INFRAESTRUCTURA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DEPENDENCIA ECONÓMICA DE LAS ANTIGUAS METRÓPOLIS. PARADOJA DE LA ABUNDANCIA.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.slidesharecdn.com/descolonizacin-121112195458-phpapp01/95/descolonizacin-11-638.jpg?cb=1352750176" id="495" name="Google Shape;4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9086" y="0"/>
            <a:ext cx="5042982" cy="378619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5"/>
          <p:cNvSpPr txBox="1"/>
          <p:nvPr/>
        </p:nvSpPr>
        <p:spPr>
          <a:xfrm>
            <a:off x="142844" y="357166"/>
            <a:ext cx="32861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HETEROGENEIDAD DE LOS PAÍSES ASIÁTICOS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214282" y="1285860"/>
            <a:ext cx="3286148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Región del extremo oriente (de Corea a Filipinas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presencias beneficiosas de EEUU y Japón.</a:t>
            </a:r>
            <a:b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Sudeste Asiático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guerrilla comunista + guerra de Vietnam</a:t>
            </a:r>
            <a:b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herencia colonial heterogénea. Positiva en cuanto a infraestructuras (material, educativa, sanitaria) + estructura política.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negativa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Economía primaria y atrasada + sistema de castas + gastos militares.</a:t>
            </a:r>
            <a:b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lentos avances en términos de desarrollo.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6"/>
          <p:cNvSpPr txBox="1"/>
          <p:nvPr/>
        </p:nvSpPr>
        <p:spPr>
          <a:xfrm>
            <a:off x="571472" y="428604"/>
            <a:ext cx="2071702" cy="4001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TERCER MUNDO</a:t>
            </a:r>
            <a:endParaRPr b="0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1142976" y="1428736"/>
            <a:ext cx="2071702" cy="7078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CAUSAS DEL SUBDESARROLLO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6"/>
          <p:cNvSpPr txBox="1"/>
          <p:nvPr/>
        </p:nvSpPr>
        <p:spPr>
          <a:xfrm>
            <a:off x="4429124" y="142852"/>
            <a:ext cx="4429156" cy="19389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FACTORES EXÓGENOS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Herencia colonial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rol de los países desarrollados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condiciones desiguales en el intercambio económico con los países desarrollados.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6"/>
          <p:cNvSpPr txBox="1"/>
          <p:nvPr/>
        </p:nvSpPr>
        <p:spPr>
          <a:xfrm>
            <a:off x="4429124" y="2357430"/>
            <a:ext cx="4429156" cy="13234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FACTORES ENDÓGENOS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Determinados por la propia historia y cultura + la acción de los gobiernos locales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500034" y="2500306"/>
            <a:ext cx="3643338" cy="37856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Combinación de ambos factores: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“círculos viciosos” </a:t>
            </a:r>
            <a:r>
              <a:rPr lang="es-A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escasez de ahorro</a:t>
            </a:r>
            <a:r>
              <a:rPr lang="es-A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escasa inversión </a:t>
            </a:r>
            <a:r>
              <a:rPr lang="es-A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baja productividad.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 trabajo: analfabetismo, desnutrición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Factores institucionales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Situación en el comercio internacional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Fuertes desequilibrios sectoriales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s-A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 Rol del capital extranjero?</a:t>
            </a:r>
            <a:endParaRPr b="0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6"/>
          <p:cNvSpPr/>
          <p:nvPr/>
        </p:nvSpPr>
        <p:spPr>
          <a:xfrm>
            <a:off x="5429256" y="4929198"/>
            <a:ext cx="3357586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Teoría de la dependencia y el Desarrollismo.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A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El rol de Estado.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9" name="Google Shape;509;p36"/>
          <p:cNvCxnSpPr/>
          <p:nvPr/>
        </p:nvCxnSpPr>
        <p:spPr>
          <a:xfrm flipH="1" rot="10800000">
            <a:off x="3857620" y="5143512"/>
            <a:ext cx="1357322" cy="100013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10" name="Google Shape;510;p36"/>
          <p:cNvCxnSpPr/>
          <p:nvPr/>
        </p:nvCxnSpPr>
        <p:spPr>
          <a:xfrm rot="5400000">
            <a:off x="1785918" y="1071546"/>
            <a:ext cx="428628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11" name="Google Shape;511;p36"/>
          <p:cNvSpPr/>
          <p:nvPr/>
        </p:nvSpPr>
        <p:spPr>
          <a:xfrm>
            <a:off x="4214810" y="571480"/>
            <a:ext cx="214314" cy="278608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2" name="Google Shape;512;p36"/>
          <p:cNvCxnSpPr>
            <a:endCxn id="511" idx="1"/>
          </p:cNvCxnSpPr>
          <p:nvPr/>
        </p:nvCxnSpPr>
        <p:spPr>
          <a:xfrm>
            <a:off x="3286010" y="1928821"/>
            <a:ext cx="928800" cy="35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3" name="Google Shape;513;p36"/>
          <p:cNvCxnSpPr>
            <a:stCxn id="511" idx="1"/>
          </p:cNvCxnSpPr>
          <p:nvPr/>
        </p:nvCxnSpPr>
        <p:spPr>
          <a:xfrm flipH="1">
            <a:off x="2929010" y="1964521"/>
            <a:ext cx="1285800" cy="464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14" name="Google Shape;51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EL PACTO DEL EJE"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476672"/>
            <a:ext cx="7799731" cy="585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la segunda guerra mundial bandos"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384930"/>
            <a:ext cx="7776864" cy="5840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la segunda guerra mundial etapas"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528946"/>
            <a:ext cx="7776864" cy="599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/>
          <p:nvPr/>
        </p:nvSpPr>
        <p:spPr>
          <a:xfrm>
            <a:off x="1500166" y="3714752"/>
            <a:ext cx="1214446" cy="857256"/>
          </a:xfrm>
          <a:prstGeom prst="ellipse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/>
        </p:nvSpPr>
        <p:spPr>
          <a:xfrm>
            <a:off x="357150" y="785801"/>
            <a:ext cx="7858200" cy="5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AR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IMPLICANCIAS ECONÓMICAS DE LA IIGM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Y CONTROL ESTATAL DE LOS RECURSOS ECONÓMICOS</a:t>
            </a:r>
            <a:b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GRANDES PROPORCIONES DEL PRODUCTO NACIONAL ORIENTADO A NECESIDADES BÉLICAS.</a:t>
            </a:r>
            <a:b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ESFUERZO BÉLICO SOSTENIDO EN EL AUMENTO DE PRODUCCIÓN, DISMINUCIÓN DEL CONSUMO Y MÁXIMA UTILIZACIÓN DEL CAPITAL FIJO DISPONIBLE.</a:t>
            </a:r>
            <a:b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CRECIMIENTO DE LA PRODUCCIÓN INDUSTRIAL DURANTE EL CONFLICTO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INNOVACIÓN TECNOLÓGICA + AUMENTOS DE LA PRODUCTIVIDAD 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ACENTUARON PROCESOS DE CONCENTRACIÓN ECONÓMICA.</a:t>
            </a:r>
            <a:b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ACENTUACIÓN DE UN PROCESO DE INDUST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RIALIZACIÓN (</a:t>
            </a: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ISI) EN EL RESTO DEL MUNDO. EN AMÉRICA LATINA FUE PARALELO A UN CRECIMIENTO DE LA PRESENCIA NORTEAMERICANA.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consecuencias de la segunda guerra mundial" id="134" name="Google Shape;1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58" y="620688"/>
            <a:ext cx="8072494" cy="4464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0" y="5286388"/>
            <a:ext cx="900115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AR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CONSTRUCCIÓN DE UN NUEVO ORDEN ECONÓMICO INTERNACIONAL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8"/>
          <p:cNvCxnSpPr/>
          <p:nvPr/>
        </p:nvCxnSpPr>
        <p:spPr>
          <a:xfrm rot="5400000">
            <a:off x="750067" y="2607463"/>
            <a:ext cx="3357586" cy="200026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7" name="Google Shape;137;p8"/>
          <p:cNvCxnSpPr/>
          <p:nvPr/>
        </p:nvCxnSpPr>
        <p:spPr>
          <a:xfrm flipH="1">
            <a:off x="2780066" y="2571744"/>
            <a:ext cx="2292000" cy="1802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8" name="Google Shape;138;p8"/>
          <p:cNvSpPr txBox="1"/>
          <p:nvPr/>
        </p:nvSpPr>
        <p:spPr>
          <a:xfrm>
            <a:off x="1928794" y="6396335"/>
            <a:ext cx="70009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A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PROMOCIÓN DE LA COOPERACIÓN  INTERNACIONAL</a:t>
            </a:r>
            <a:endParaRPr b="1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8"/>
          <p:cNvCxnSpPr/>
          <p:nvPr/>
        </p:nvCxnSpPr>
        <p:spPr>
          <a:xfrm rot="5400000">
            <a:off x="2607455" y="4964917"/>
            <a:ext cx="285752" cy="21431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0" name="Google Shape;14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consecuencias de la segunda guerra mundial" id="145" name="Google Shape;145;p9"/>
          <p:cNvPicPr preferRelativeResize="0"/>
          <p:nvPr/>
        </p:nvPicPr>
        <p:blipFill rotWithShape="1">
          <a:blip r:embed="rId3">
            <a:alphaModFix/>
          </a:blip>
          <a:srcRect b="-3259" l="0" r="0" t="3259"/>
          <a:stretch/>
        </p:blipFill>
        <p:spPr>
          <a:xfrm>
            <a:off x="935600" y="309350"/>
            <a:ext cx="7272800" cy="64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 txBox="1"/>
          <p:nvPr/>
        </p:nvSpPr>
        <p:spPr>
          <a:xfrm>
            <a:off x="0" y="2413328"/>
            <a:ext cx="242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DE PARTIDA DE LA </a:t>
            </a:r>
            <a:r>
              <a:rPr b="1" i="0" lang="es-A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ECONOMÍA MIXTA</a:t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9"/>
          <p:cNvCxnSpPr/>
          <p:nvPr/>
        </p:nvCxnSpPr>
        <p:spPr>
          <a:xfrm flipH="1">
            <a:off x="357275" y="1267350"/>
            <a:ext cx="521700" cy="732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8" name="Google Shape;148;p9"/>
          <p:cNvCxnSpPr/>
          <p:nvPr/>
        </p:nvCxnSpPr>
        <p:spPr>
          <a:xfrm flipH="1">
            <a:off x="2084966" y="1714488"/>
            <a:ext cx="2987100" cy="697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9" name="Google Shape;149;p9"/>
          <p:cNvCxnSpPr>
            <a:endCxn id="146" idx="0"/>
          </p:cNvCxnSpPr>
          <p:nvPr/>
        </p:nvCxnSpPr>
        <p:spPr>
          <a:xfrm flipH="1">
            <a:off x="1214400" y="1056128"/>
            <a:ext cx="3857700" cy="1357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0" name="Google Shape;15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51" name="Google Shape;151;p9"/>
          <p:cNvSpPr txBox="1"/>
          <p:nvPr/>
        </p:nvSpPr>
        <p:spPr>
          <a:xfrm>
            <a:off x="5171600" y="5202275"/>
            <a:ext cx="674700" cy="2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6418525" y="4609450"/>
            <a:ext cx="105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latin typeface="Calibri"/>
                <a:ea typeface="Calibri"/>
                <a:cs typeface="Calibri"/>
                <a:sym typeface="Calibri"/>
              </a:rPr>
              <a:t>y Polonia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icin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2019-05-28T13:58:24Z</dcterms:created>
  <dc:creator>Cecilia</dc:creator>
</cp:coreProperties>
</file>